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258" r:id="rId3"/>
    <p:sldId id="257" r:id="rId4"/>
    <p:sldId id="260" r:id="rId5"/>
    <p:sldId id="259" r:id="rId6"/>
    <p:sldId id="262" r:id="rId7"/>
    <p:sldId id="261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9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3AAAEC-3F9D-4F51-96C1-5C8EBCEA7AA4}" type="datetimeFigureOut">
              <a:rPr lang="it-IT" smtClean="0"/>
              <a:t>05/11/2022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69ED67-F45E-43CF-B5AD-FEE5275D58A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946445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69ED67-F45E-43CF-B5AD-FEE5275D58A1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081354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7DE795A-F0AE-5182-5C20-BB86AA9CFD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09FC379E-0460-A948-B485-5BE989C656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F98F73A-B910-D542-9124-57C2BE0C78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2843E-71B4-43E9-8FA0-F2400A8CCB8B}" type="datetimeFigureOut">
              <a:rPr lang="it-IT" smtClean="0"/>
              <a:t>05/11/2022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19F5501-B226-69A6-A1DD-12F7A87E48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F246168-ED8B-3C09-9438-9CD2AC93F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4112B-5B50-4C8D-B922-8F71B3FD321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809230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7832882-8A65-DAD5-A179-6BB82A4E10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6AFD294B-304B-5144-7D93-05CAE96304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58ECE34-BB46-13D0-9D27-379E782EB2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2843E-71B4-43E9-8FA0-F2400A8CCB8B}" type="datetimeFigureOut">
              <a:rPr lang="it-IT" smtClean="0"/>
              <a:t>05/11/2022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B98D6F2-FA11-B35F-4257-960659E50D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CA27730-EE9D-2B57-0524-AB00680C8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4112B-5B50-4C8D-B922-8F71B3FD321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477667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15127B0D-68EC-9B55-5FF2-1006D58CC7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0C714A84-AF95-DEF0-19C8-251F2DF75B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2A439FE-5149-4561-9B26-4EA0D4E9EB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2843E-71B4-43E9-8FA0-F2400A8CCB8B}" type="datetimeFigureOut">
              <a:rPr lang="it-IT" smtClean="0"/>
              <a:t>05/11/2022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F1ED4CF-5AFF-1FCB-73C9-9C7128A4E7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A8943F5-0520-CAE3-92FA-EE9B1A3E5E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4112B-5B50-4C8D-B922-8F71B3FD321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252633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C868D05-3FCB-96D0-AB4C-6465FBC26B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F40EA39-AE0E-B9B6-9FC6-F2A13473A3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4ED831D-C556-BA92-90F7-BECA8F29DC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2843E-71B4-43E9-8FA0-F2400A8CCB8B}" type="datetimeFigureOut">
              <a:rPr lang="it-IT" smtClean="0"/>
              <a:t>05/11/2022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18B6EFA-2948-763D-95E8-70D0FC4559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5BB46AE-D504-5A0B-8B60-7181216D91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4112B-5B50-4C8D-B922-8F71B3FD321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044802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9DA4331-BF21-14D2-9E7B-E8AB55C3FA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EA4A4589-4DDD-1E4E-989A-B064DBF4E5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6376460-2FE8-6E0B-203D-C08282E0BF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2843E-71B4-43E9-8FA0-F2400A8CCB8B}" type="datetimeFigureOut">
              <a:rPr lang="it-IT" smtClean="0"/>
              <a:t>05/11/2022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AAA6D3F-63A4-CF79-D085-34B0302112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701696F-55CB-5F64-8528-A07191B4A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4112B-5B50-4C8D-B922-8F71B3FD321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221061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18868F2-ABC5-F1D7-4468-74CFC8E007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47B36E2-FF61-133B-F1A5-E69EF6505E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0A736A2D-5F24-C2A3-77CC-40C53C0EB3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B88BFC5A-1A15-FB63-AD63-AFC98A62B1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2843E-71B4-43E9-8FA0-F2400A8CCB8B}" type="datetimeFigureOut">
              <a:rPr lang="it-IT" smtClean="0"/>
              <a:t>05/11/2022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97FB0B19-B5C9-4BBF-2024-0471658406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2D109B4D-350C-164B-DD93-6EE883C24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4112B-5B50-4C8D-B922-8F71B3FD321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859151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74C7014-F3E1-1970-0C9E-20CD3D5767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72F88824-7DE4-3E34-DACA-A992EE41E1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32912A96-413E-120E-2148-4D166FAAE5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F70017EE-FE77-859F-6AC6-E7BF457DF74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44749D21-35FF-79E8-3640-7B33F04F769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BBFA7C08-0BFA-8299-71C6-36A1ABA6C5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2843E-71B4-43E9-8FA0-F2400A8CCB8B}" type="datetimeFigureOut">
              <a:rPr lang="it-IT" smtClean="0"/>
              <a:t>05/11/2022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1F4C5D5C-5E15-CE88-BDDB-AD11DE8A11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0AE8101C-CADA-5C02-A939-B49108E922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4112B-5B50-4C8D-B922-8F71B3FD321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764551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F0A1A9D-2B42-F82B-D2E8-40B560401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EDFFAFC0-D726-874C-1751-E98DCA52C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2843E-71B4-43E9-8FA0-F2400A8CCB8B}" type="datetimeFigureOut">
              <a:rPr lang="it-IT" smtClean="0"/>
              <a:t>05/11/2022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13AA6E60-2DA7-8F84-0194-ECBF9FE4AC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7C85349F-7877-6A89-1B95-B5EAD5243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4112B-5B50-4C8D-B922-8F71B3FD321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584594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9BA97D46-13C3-91EC-4A24-0D651EAD90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2843E-71B4-43E9-8FA0-F2400A8CCB8B}" type="datetimeFigureOut">
              <a:rPr lang="it-IT" smtClean="0"/>
              <a:t>05/11/2022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DEFC540D-456A-52DA-334B-E5BF79057A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608E3A42-619E-DFFE-933C-49D325A85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4112B-5B50-4C8D-B922-8F71B3FD321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325884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107FD2D-B753-7ED8-6969-58EC51FE63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D89C970-7ECD-97DC-3C9C-862C5F938D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02D2F9D3-4BFB-7CC8-92CB-E369E39BEB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DE7F24E2-75B6-4C2C-CA0C-6BEFE64968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2843E-71B4-43E9-8FA0-F2400A8CCB8B}" type="datetimeFigureOut">
              <a:rPr lang="it-IT" smtClean="0"/>
              <a:t>05/11/2022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78456866-235E-B1AB-509F-D05012EB9B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7DBE3789-1752-D19A-6C44-0315705197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4112B-5B50-4C8D-B922-8F71B3FD321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861153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CE5AD16-16C6-7D78-A8A7-08A0199E6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35BB25ED-B6B4-4829-2C68-645FE51949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B248CEB7-E5F7-1322-C4FD-11A5B6A979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899CFA35-F6F2-6AB3-16A3-41B3A58FA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2843E-71B4-43E9-8FA0-F2400A8CCB8B}" type="datetimeFigureOut">
              <a:rPr lang="it-IT" smtClean="0"/>
              <a:t>05/11/2022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A08A24AA-B22F-67CB-2DFD-00DBF35AE1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885B2D5C-18FC-0378-7015-8C300EB70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4112B-5B50-4C8D-B922-8F71B3FD321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087324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AFF95C35-02BB-5868-C510-CE8A9012A1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A86FFDE5-FDA9-230D-3A4E-19CF78B4E8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21AD493-1CAD-EA40-56EB-331EC662A6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32843E-71B4-43E9-8FA0-F2400A8CCB8B}" type="datetimeFigureOut">
              <a:rPr lang="it-IT" smtClean="0"/>
              <a:t>05/11/2022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A305EC7-7394-C986-4F73-70D999478B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2B60CBC-64AE-CD3F-4CD0-ACE300F491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A4112B-5B50-4C8D-B922-8F71B3FD321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155551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F828D28-8E09-41CC-8229-3070B5467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 descr="Immagine che contiene cielo, esterni, città, giorno&#10;&#10;Descrizione generata automaticamente">
            <a:extLst>
              <a:ext uri="{FF2B5EF4-FFF2-40B4-BE49-F238E27FC236}">
                <a16:creationId xmlns:a16="http://schemas.microsoft.com/office/drawing/2014/main" id="{714EC973-61A9-B12D-F413-20F8779137A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284" r="-1" b="-1"/>
          <a:stretch/>
        </p:blipFill>
        <p:spPr>
          <a:xfrm>
            <a:off x="20" y="-22"/>
            <a:ext cx="12191977" cy="685802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5B012D8-7F27-4758-9AC6-C889B154B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103377" y="1100316"/>
            <a:ext cx="6858003" cy="4657347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476664BD-304C-8332-54BD-CD8C566247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6" y="643467"/>
            <a:ext cx="5574454" cy="2592102"/>
          </a:xfrm>
        </p:spPr>
        <p:txBody>
          <a:bodyPr anchor="t">
            <a:normAutofit/>
          </a:bodyPr>
          <a:lstStyle/>
          <a:p>
            <a:pPr algn="l"/>
            <a:r>
              <a:rPr lang="en-US" sz="5200" b="1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Environmental Monitoring Systems Using IoT</a:t>
            </a:r>
            <a:endParaRPr lang="it-IT" sz="5200" dirty="0">
              <a:solidFill>
                <a:srgbClr val="FFFFFF"/>
              </a:solidFill>
            </a:endParaRP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7154B4D9-FC89-4DF8-6FF7-264803AAB8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466" y="4712677"/>
            <a:ext cx="2957863" cy="1416414"/>
          </a:xfrm>
        </p:spPr>
        <p:txBody>
          <a:bodyPr anchor="b">
            <a:normAutofit/>
          </a:bodyPr>
          <a:lstStyle/>
          <a:p>
            <a:pPr algn="l"/>
            <a:r>
              <a:rPr lang="it-IT" dirty="0">
                <a:solidFill>
                  <a:srgbClr val="FFFFFF"/>
                </a:solidFill>
              </a:rPr>
              <a:t>Martina Nolletti</a:t>
            </a:r>
          </a:p>
          <a:p>
            <a:pPr algn="l"/>
            <a:r>
              <a:rPr lang="it-IT" dirty="0">
                <a:solidFill>
                  <a:srgbClr val="FFFFFF"/>
                </a:solidFill>
              </a:rPr>
              <a:t>Michele </a:t>
            </a:r>
            <a:r>
              <a:rPr lang="it-IT" dirty="0" err="1">
                <a:solidFill>
                  <a:srgbClr val="FFFFFF"/>
                </a:solidFill>
              </a:rPr>
              <a:t>Intrevado</a:t>
            </a:r>
            <a:endParaRPr lang="it-IT" dirty="0">
              <a:solidFill>
                <a:srgbClr val="FFFFFF"/>
              </a:solidFill>
            </a:endParaRPr>
          </a:p>
          <a:p>
            <a:pPr algn="l"/>
            <a:r>
              <a:rPr lang="it-IT" dirty="0">
                <a:solidFill>
                  <a:srgbClr val="FFFFFF"/>
                </a:solidFill>
              </a:rPr>
              <a:t>Giordano Tinella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063B759-00FC-46D1-9898-8E8625268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40187" y="2206184"/>
            <a:ext cx="6858003" cy="2445624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214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8" fill="hold">
                      <p:stCondLst>
                        <p:cond delay="0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3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824511D-A6D1-41C1-0DB2-31A6B5F23F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5400" dirty="0" err="1"/>
              <a:t>Observations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DAC6E38-6AD9-0A01-CA64-303DD8CD38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05049"/>
            <a:ext cx="5257800" cy="438782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0" i="0" u="none" strike="noStrike" baseline="0" dirty="0"/>
              <a:t>The extensive studies brings out the following major observations:</a:t>
            </a:r>
          </a:p>
          <a:p>
            <a:r>
              <a:rPr lang="en-US" sz="2400" b="0" i="0" u="none" strike="noStrike" baseline="0" dirty="0"/>
              <a:t>The research on SEM includes various purposes;</a:t>
            </a:r>
          </a:p>
          <a:p>
            <a:pPr algn="l"/>
            <a:r>
              <a:rPr lang="en-US" sz="2400" b="0" i="0" u="none" strike="noStrike" baseline="0" dirty="0"/>
              <a:t>The methods are highly divided;</a:t>
            </a:r>
          </a:p>
          <a:p>
            <a:pPr algn="l"/>
            <a:r>
              <a:rPr lang="en-US" sz="2400" b="0" i="0" u="none" strike="noStrike" baseline="0" dirty="0"/>
              <a:t>The methods have been used for either classification or prediction.</a:t>
            </a:r>
          </a:p>
          <a:p>
            <a:endParaRPr lang="en-US" sz="2400" b="0" i="0" u="none" strike="noStrike" baseline="0" dirty="0"/>
          </a:p>
          <a:p>
            <a:endParaRPr lang="it-IT" sz="3600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253E6A36-74E0-07ED-AF1C-34DFE1D0EC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351475"/>
            <a:ext cx="5614931" cy="4155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400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E23D2F94-9F8E-A3D8-762A-DC7F3BEB9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707" y="1153571"/>
            <a:ext cx="3200400" cy="4461163"/>
          </a:xfrm>
        </p:spPr>
        <p:txBody>
          <a:bodyPr>
            <a:normAutofit/>
          </a:bodyPr>
          <a:lstStyle/>
          <a:p>
            <a:r>
              <a:rPr lang="it-IT" sz="5400" dirty="0" err="1">
                <a:solidFill>
                  <a:srgbClr val="FFFFFF"/>
                </a:solidFill>
              </a:rPr>
              <a:t>Problems</a:t>
            </a:r>
            <a:endParaRPr lang="it-IT" dirty="0">
              <a:solidFill>
                <a:srgbClr val="FFFFFF"/>
              </a:solidFill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9D184BA-3AB9-17C8-3C4C-BE0E121503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636190"/>
            <a:ext cx="6906491" cy="558561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400" b="0" i="0" u="none" strike="noStrike" baseline="0" dirty="0"/>
              <a:t>The major challenges observed are as follows:</a:t>
            </a:r>
          </a:p>
          <a:p>
            <a:r>
              <a:rPr lang="en-US" sz="2400" dirty="0"/>
              <a:t>I</a:t>
            </a:r>
            <a:r>
              <a:rPr lang="en-US" sz="2400" b="0" i="0" u="none" strike="noStrike" baseline="0" dirty="0"/>
              <a:t>nteroperability;</a:t>
            </a:r>
          </a:p>
          <a:p>
            <a:r>
              <a:rPr lang="en-US" sz="2400" b="0" i="0" u="none" strike="noStrike" baseline="0" dirty="0"/>
              <a:t>Sample size;</a:t>
            </a:r>
          </a:p>
          <a:p>
            <a:r>
              <a:rPr lang="en-US" sz="2400" b="0" i="0" u="none" strike="noStrike" baseline="0" dirty="0"/>
              <a:t>Noisy data;</a:t>
            </a:r>
            <a:endParaRPr lang="en-US" sz="2400" dirty="0"/>
          </a:p>
          <a:p>
            <a:r>
              <a:rPr lang="en-US" sz="2400" dirty="0"/>
              <a:t>M</a:t>
            </a:r>
            <a:r>
              <a:rPr lang="en-US" sz="2400" b="0" i="0" u="none" strike="noStrike" baseline="0" dirty="0"/>
              <a:t>achine learning methods</a:t>
            </a:r>
            <a:r>
              <a:rPr lang="it-IT" sz="2400" b="0" i="0" u="none" strike="noStrike" baseline="0" dirty="0"/>
              <a:t>;</a:t>
            </a:r>
          </a:p>
          <a:p>
            <a:r>
              <a:rPr lang="en-US" sz="2400" dirty="0"/>
              <a:t>No R</a:t>
            </a:r>
            <a:r>
              <a:rPr lang="en-US" sz="2400" b="0" i="0" u="none" strike="noStrike" baseline="0" dirty="0"/>
              <a:t>obust approach to machine learning .</a:t>
            </a:r>
            <a:endParaRPr lang="it-IT" sz="2400" dirty="0"/>
          </a:p>
        </p:txBody>
      </p:sp>
    </p:spTree>
    <p:extLst>
      <p:ext uri="{BB962C8B-B14F-4D97-AF65-F5344CB8AC3E}">
        <p14:creationId xmlns:p14="http://schemas.microsoft.com/office/powerpoint/2010/main" val="2855423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2679492-7988-4050-9056-54244445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091B163-7D61-4891-ABCF-5C13D9C418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752E0199-8D7C-B1BF-984B-67BF1C5BCD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4813" y="441793"/>
            <a:ext cx="4008583" cy="5974414"/>
          </a:xfrm>
        </p:spPr>
        <p:txBody>
          <a:bodyPr anchor="ctr">
            <a:normAutofit/>
          </a:bodyPr>
          <a:lstStyle/>
          <a:p>
            <a:r>
              <a:rPr lang="it-IT" sz="5400" dirty="0">
                <a:solidFill>
                  <a:srgbClr val="FFFFFF"/>
                </a:solidFill>
              </a:rPr>
              <a:t>Solutions</a:t>
            </a:r>
            <a:endParaRPr lang="it-IT" sz="8000" dirty="0">
              <a:solidFill>
                <a:srgbClr val="FFFFFF"/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474DF76-993E-44DE-AFB0-C416182ACE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3892" y="554152"/>
            <a:ext cx="574177" cy="1075866"/>
            <a:chOff x="613892" y="554152"/>
            <a:chExt cx="574177" cy="1075866"/>
          </a:xfrm>
          <a:solidFill>
            <a:srgbClr val="FFFFFF"/>
          </a:solidFill>
        </p:grpSpPr>
        <p:sp>
          <p:nvSpPr>
            <p:cNvPr id="13" name="Graphic 11">
              <a:extLst>
                <a:ext uri="{FF2B5EF4-FFF2-40B4-BE49-F238E27FC236}">
                  <a16:creationId xmlns:a16="http://schemas.microsoft.com/office/drawing/2014/main" id="{6CB927A4-E432-4310-9CD5-E89FF50631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3061" y="554152"/>
              <a:ext cx="171515" cy="171515"/>
            </a:xfrm>
            <a:custGeom>
              <a:avLst/>
              <a:gdLst>
                <a:gd name="connsiteX0" fmla="*/ 159874 w 171515"/>
                <a:gd name="connsiteY0" fmla="*/ 74116 h 171515"/>
                <a:gd name="connsiteX1" fmla="*/ 97399 w 171515"/>
                <a:gd name="connsiteY1" fmla="*/ 74116 h 171515"/>
                <a:gd name="connsiteX2" fmla="*/ 97399 w 171515"/>
                <a:gd name="connsiteY2" fmla="*/ 11641 h 171515"/>
                <a:gd name="connsiteX3" fmla="*/ 85758 w 171515"/>
                <a:gd name="connsiteY3" fmla="*/ 0 h 171515"/>
                <a:gd name="connsiteX4" fmla="*/ 74116 w 171515"/>
                <a:gd name="connsiteY4" fmla="*/ 11641 h 171515"/>
                <a:gd name="connsiteX5" fmla="*/ 74116 w 171515"/>
                <a:gd name="connsiteY5" fmla="*/ 74116 h 171515"/>
                <a:gd name="connsiteX6" fmla="*/ 11641 w 171515"/>
                <a:gd name="connsiteY6" fmla="*/ 74116 h 171515"/>
                <a:gd name="connsiteX7" fmla="*/ 0 w 171515"/>
                <a:gd name="connsiteY7" fmla="*/ 85758 h 171515"/>
                <a:gd name="connsiteX8" fmla="*/ 11641 w 171515"/>
                <a:gd name="connsiteY8" fmla="*/ 97399 h 171515"/>
                <a:gd name="connsiteX9" fmla="*/ 74116 w 171515"/>
                <a:gd name="connsiteY9" fmla="*/ 97399 h 171515"/>
                <a:gd name="connsiteX10" fmla="*/ 74116 w 171515"/>
                <a:gd name="connsiteY10" fmla="*/ 159874 h 171515"/>
                <a:gd name="connsiteX11" fmla="*/ 85758 w 171515"/>
                <a:gd name="connsiteY11" fmla="*/ 171515 h 171515"/>
                <a:gd name="connsiteX12" fmla="*/ 97399 w 171515"/>
                <a:gd name="connsiteY12" fmla="*/ 159874 h 171515"/>
                <a:gd name="connsiteX13" fmla="*/ 97399 w 171515"/>
                <a:gd name="connsiteY13" fmla="*/ 97399 h 171515"/>
                <a:gd name="connsiteX14" fmla="*/ 159874 w 171515"/>
                <a:gd name="connsiteY14" fmla="*/ 97399 h 171515"/>
                <a:gd name="connsiteX15" fmla="*/ 171515 w 171515"/>
                <a:gd name="connsiteY15" fmla="*/ 85758 h 171515"/>
                <a:gd name="connsiteX16" fmla="*/ 159874 w 171515"/>
                <a:gd name="connsiteY16" fmla="*/ 74116 h 171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1515" h="171515">
                  <a:moveTo>
                    <a:pt x="159874" y="74116"/>
                  </a:moveTo>
                  <a:lnTo>
                    <a:pt x="97399" y="74116"/>
                  </a:lnTo>
                  <a:lnTo>
                    <a:pt x="97399" y="11641"/>
                  </a:lnTo>
                  <a:cubicBezTo>
                    <a:pt x="97399" y="5212"/>
                    <a:pt x="92187" y="0"/>
                    <a:pt x="85758" y="0"/>
                  </a:cubicBezTo>
                  <a:cubicBezTo>
                    <a:pt x="79328" y="0"/>
                    <a:pt x="74116" y="5212"/>
                    <a:pt x="74116" y="11641"/>
                  </a:cubicBezTo>
                  <a:lnTo>
                    <a:pt x="74116" y="74116"/>
                  </a:lnTo>
                  <a:lnTo>
                    <a:pt x="11641" y="74116"/>
                  </a:lnTo>
                  <a:cubicBezTo>
                    <a:pt x="5212" y="74116"/>
                    <a:pt x="0" y="79328"/>
                    <a:pt x="0" y="85758"/>
                  </a:cubicBezTo>
                  <a:cubicBezTo>
                    <a:pt x="0" y="92187"/>
                    <a:pt x="5212" y="97399"/>
                    <a:pt x="11641" y="97399"/>
                  </a:cubicBezTo>
                  <a:lnTo>
                    <a:pt x="74116" y="97399"/>
                  </a:lnTo>
                  <a:lnTo>
                    <a:pt x="74116" y="159874"/>
                  </a:lnTo>
                  <a:cubicBezTo>
                    <a:pt x="74116" y="166303"/>
                    <a:pt x="79328" y="171515"/>
                    <a:pt x="85758" y="171515"/>
                  </a:cubicBezTo>
                  <a:cubicBezTo>
                    <a:pt x="92187" y="171515"/>
                    <a:pt x="97399" y="166303"/>
                    <a:pt x="97399" y="159874"/>
                  </a:cubicBezTo>
                  <a:lnTo>
                    <a:pt x="97399" y="97399"/>
                  </a:lnTo>
                  <a:lnTo>
                    <a:pt x="159874" y="97399"/>
                  </a:lnTo>
                  <a:cubicBezTo>
                    <a:pt x="166303" y="97399"/>
                    <a:pt x="171515" y="92187"/>
                    <a:pt x="171515" y="85758"/>
                  </a:cubicBezTo>
                  <a:cubicBezTo>
                    <a:pt x="171515" y="79328"/>
                    <a:pt x="166303" y="74116"/>
                    <a:pt x="159874" y="74116"/>
                  </a:cubicBezTo>
                  <a:close/>
                </a:path>
              </a:pathLst>
            </a:custGeom>
            <a:grpFill/>
            <a:ln w="7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Graphic 10">
              <a:extLst>
                <a:ext uri="{FF2B5EF4-FFF2-40B4-BE49-F238E27FC236}">
                  <a16:creationId xmlns:a16="http://schemas.microsoft.com/office/drawing/2014/main" id="{E3020543-B24B-4EC4-8FFC-8DD88EEA9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75643" y="837005"/>
              <a:ext cx="112426" cy="112426"/>
            </a:xfrm>
            <a:custGeom>
              <a:avLst/>
              <a:gdLst>
                <a:gd name="connsiteX0" fmla="*/ 112426 w 112426"/>
                <a:gd name="connsiteY0" fmla="*/ 56213 h 112426"/>
                <a:gd name="connsiteX1" fmla="*/ 56213 w 112426"/>
                <a:gd name="connsiteY1" fmla="*/ 112426 h 112426"/>
                <a:gd name="connsiteX2" fmla="*/ 0 w 112426"/>
                <a:gd name="connsiteY2" fmla="*/ 56213 h 112426"/>
                <a:gd name="connsiteX3" fmla="*/ 56213 w 112426"/>
                <a:gd name="connsiteY3" fmla="*/ 0 h 112426"/>
                <a:gd name="connsiteX4" fmla="*/ 112426 w 112426"/>
                <a:gd name="connsiteY4" fmla="*/ 56213 h 112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426" h="112426">
                  <a:moveTo>
                    <a:pt x="112426" y="56213"/>
                  </a:moveTo>
                  <a:cubicBezTo>
                    <a:pt x="112426" y="87259"/>
                    <a:pt x="87259" y="112426"/>
                    <a:pt x="56213" y="112426"/>
                  </a:cubicBezTo>
                  <a:cubicBezTo>
                    <a:pt x="25167" y="112426"/>
                    <a:pt x="0" y="87259"/>
                    <a:pt x="0" y="56213"/>
                  </a:cubicBezTo>
                  <a:cubicBezTo>
                    <a:pt x="0" y="25167"/>
                    <a:pt x="25167" y="0"/>
                    <a:pt x="56213" y="0"/>
                  </a:cubicBezTo>
                  <a:cubicBezTo>
                    <a:pt x="87259" y="0"/>
                    <a:pt x="112426" y="25167"/>
                    <a:pt x="112426" y="56213"/>
                  </a:cubicBezTo>
                  <a:close/>
                </a:path>
              </a:pathLst>
            </a:custGeom>
            <a:grpFill/>
            <a:ln w="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Graphic 12">
              <a:extLst>
                <a:ext uri="{FF2B5EF4-FFF2-40B4-BE49-F238E27FC236}">
                  <a16:creationId xmlns:a16="http://schemas.microsoft.com/office/drawing/2014/main" id="{1453BF6C-B012-48B7-B4E8-6D7AC7C27D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3892" y="1472473"/>
              <a:ext cx="157545" cy="157545"/>
            </a:xfrm>
            <a:custGeom>
              <a:avLst/>
              <a:gdLst>
                <a:gd name="connsiteX0" fmla="*/ 78773 w 157545"/>
                <a:gd name="connsiteY0" fmla="*/ 23283 h 157545"/>
                <a:gd name="connsiteX1" fmla="*/ 134262 w 157545"/>
                <a:gd name="connsiteY1" fmla="*/ 78773 h 157545"/>
                <a:gd name="connsiteX2" fmla="*/ 78773 w 157545"/>
                <a:gd name="connsiteY2" fmla="*/ 134262 h 157545"/>
                <a:gd name="connsiteX3" fmla="*/ 23283 w 157545"/>
                <a:gd name="connsiteY3" fmla="*/ 78773 h 157545"/>
                <a:gd name="connsiteX4" fmla="*/ 78773 w 157545"/>
                <a:gd name="connsiteY4" fmla="*/ 23283 h 157545"/>
                <a:gd name="connsiteX5" fmla="*/ 78773 w 157545"/>
                <a:gd name="connsiteY5" fmla="*/ 0 h 157545"/>
                <a:gd name="connsiteX6" fmla="*/ 0 w 157545"/>
                <a:gd name="connsiteY6" fmla="*/ 78773 h 157545"/>
                <a:gd name="connsiteX7" fmla="*/ 78773 w 157545"/>
                <a:gd name="connsiteY7" fmla="*/ 157545 h 157545"/>
                <a:gd name="connsiteX8" fmla="*/ 157545 w 157545"/>
                <a:gd name="connsiteY8" fmla="*/ 78773 h 157545"/>
                <a:gd name="connsiteX9" fmla="*/ 78773 w 157545"/>
                <a:gd name="connsiteY9" fmla="*/ 0 h 157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7545" h="157545">
                  <a:moveTo>
                    <a:pt x="78773" y="23283"/>
                  </a:moveTo>
                  <a:cubicBezTo>
                    <a:pt x="109419" y="23283"/>
                    <a:pt x="134262" y="48126"/>
                    <a:pt x="134262" y="78773"/>
                  </a:cubicBezTo>
                  <a:cubicBezTo>
                    <a:pt x="134262" y="109419"/>
                    <a:pt x="109419" y="134262"/>
                    <a:pt x="78773" y="134262"/>
                  </a:cubicBezTo>
                  <a:cubicBezTo>
                    <a:pt x="48126" y="134262"/>
                    <a:pt x="23283" y="109419"/>
                    <a:pt x="23283" y="78773"/>
                  </a:cubicBezTo>
                  <a:cubicBezTo>
                    <a:pt x="23312" y="48139"/>
                    <a:pt x="48139" y="23312"/>
                    <a:pt x="78773" y="23283"/>
                  </a:cubicBezTo>
                  <a:moveTo>
                    <a:pt x="78773" y="0"/>
                  </a:moveTo>
                  <a:cubicBezTo>
                    <a:pt x="35268" y="0"/>
                    <a:pt x="0" y="35268"/>
                    <a:pt x="0" y="78773"/>
                  </a:cubicBezTo>
                  <a:cubicBezTo>
                    <a:pt x="0" y="122277"/>
                    <a:pt x="35268" y="157545"/>
                    <a:pt x="78773" y="157545"/>
                  </a:cubicBezTo>
                  <a:cubicBezTo>
                    <a:pt x="122277" y="157545"/>
                    <a:pt x="157545" y="122277"/>
                    <a:pt x="157545" y="78773"/>
                  </a:cubicBezTo>
                  <a:cubicBezTo>
                    <a:pt x="157545" y="35268"/>
                    <a:pt x="122277" y="0"/>
                    <a:pt x="78773" y="0"/>
                  </a:cubicBezTo>
                  <a:close/>
                </a:path>
              </a:pathLst>
            </a:custGeom>
            <a:grpFill/>
            <a:ln w="7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CF6F4D7-4B98-4EA0-F4D1-79F2D2CD79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0719" y="509248"/>
            <a:ext cx="5655441" cy="5906959"/>
          </a:xfrm>
        </p:spPr>
        <p:txBody>
          <a:bodyPr anchor="ctr">
            <a:noAutofit/>
          </a:bodyPr>
          <a:lstStyle/>
          <a:p>
            <a:pPr marL="0" indent="0">
              <a:buNone/>
            </a:pPr>
            <a:r>
              <a:rPr lang="en-US" sz="2000" b="0" i="0" u="none" strike="noStrike" baseline="0" dirty="0">
                <a:solidFill>
                  <a:schemeClr val="tx1">
                    <a:alpha val="80000"/>
                  </a:schemeClr>
                </a:solidFill>
              </a:rPr>
              <a:t>The </a:t>
            </a:r>
            <a:r>
              <a:rPr lang="en-US" sz="2000" dirty="0">
                <a:solidFill>
                  <a:schemeClr val="tx1">
                    <a:alpha val="80000"/>
                  </a:schemeClr>
                </a:solidFill>
              </a:rPr>
              <a:t>solutions of the problems can be</a:t>
            </a:r>
            <a:r>
              <a:rPr lang="en-US" sz="2000" b="0" i="0" u="none" strike="noStrike" baseline="0" dirty="0">
                <a:solidFill>
                  <a:schemeClr val="tx1">
                    <a:alpha val="80000"/>
                  </a:schemeClr>
                </a:solidFill>
              </a:rPr>
              <a:t>:</a:t>
            </a:r>
          </a:p>
          <a:p>
            <a:r>
              <a:rPr lang="en-US" sz="2000" dirty="0">
                <a:solidFill>
                  <a:schemeClr val="tx1">
                    <a:alpha val="80000"/>
                  </a:schemeClr>
                </a:solidFill>
              </a:rPr>
              <a:t>Focus on </a:t>
            </a:r>
            <a:r>
              <a:rPr lang="en-US" sz="2000" b="0" i="0" u="none" strike="noStrike" baseline="0" dirty="0">
                <a:solidFill>
                  <a:schemeClr val="tx1">
                    <a:alpha val="80000"/>
                  </a:schemeClr>
                </a:solidFill>
              </a:rPr>
              <a:t>machine learning methods;</a:t>
            </a:r>
          </a:p>
          <a:p>
            <a:r>
              <a:rPr lang="en-US" sz="2000" b="0" i="0" u="none" strike="noStrike" baseline="0" dirty="0">
                <a:solidFill>
                  <a:schemeClr val="tx1">
                    <a:alpha val="80000"/>
                  </a:schemeClr>
                </a:solidFill>
              </a:rPr>
              <a:t>A robust set of classification</a:t>
            </a:r>
            <a:r>
              <a:rPr lang="en-US" sz="2000" dirty="0">
                <a:solidFill>
                  <a:schemeClr val="tx1">
                    <a:alpha val="80000"/>
                  </a:schemeClr>
                </a:solidFill>
              </a:rPr>
              <a:t> and </a:t>
            </a:r>
            <a:r>
              <a:rPr lang="en-US" sz="2000" b="0" i="0" u="none" strike="noStrike" baseline="0" dirty="0">
                <a:solidFill>
                  <a:schemeClr val="tx1">
                    <a:alpha val="80000"/>
                  </a:schemeClr>
                </a:solidFill>
              </a:rPr>
              <a:t>prediction;</a:t>
            </a:r>
            <a:endParaRPr lang="en-US" sz="2000" dirty="0">
              <a:solidFill>
                <a:schemeClr val="tx1">
                  <a:alpha val="80000"/>
                </a:schemeClr>
              </a:solidFill>
            </a:endParaRPr>
          </a:p>
          <a:p>
            <a:r>
              <a:rPr lang="en-US" sz="2000" b="0" i="0" u="none" strike="noStrike" baseline="0" dirty="0">
                <a:solidFill>
                  <a:schemeClr val="tx1">
                    <a:alpha val="80000"/>
                  </a:schemeClr>
                </a:solidFill>
              </a:rPr>
              <a:t>Suitable denoising methods</a:t>
            </a:r>
            <a:r>
              <a:rPr lang="it-IT" sz="2000" b="0" i="0" u="none" strike="noStrike" baseline="0" dirty="0">
                <a:solidFill>
                  <a:schemeClr val="tx1">
                    <a:alpha val="80000"/>
                  </a:schemeClr>
                </a:solidFill>
              </a:rPr>
              <a:t>;</a:t>
            </a:r>
          </a:p>
          <a:p>
            <a:r>
              <a:rPr lang="en-US" sz="2000" b="0" i="0" u="none" strike="noStrike" baseline="0" dirty="0">
                <a:solidFill>
                  <a:schemeClr val="tx1">
                    <a:alpha val="80000"/>
                  </a:schemeClr>
                </a:solidFill>
              </a:rPr>
              <a:t>Data deduplication approaches;</a:t>
            </a:r>
            <a:endParaRPr lang="it-IT" sz="2000" dirty="0">
              <a:solidFill>
                <a:schemeClr val="tx1">
                  <a:alpha val="80000"/>
                </a:schemeClr>
              </a:solidFill>
            </a:endParaRPr>
          </a:p>
          <a:p>
            <a:r>
              <a:rPr lang="en-US" sz="2000" b="0" i="0" u="none" strike="noStrike" baseline="0" dirty="0">
                <a:solidFill>
                  <a:schemeClr val="tx1">
                    <a:alpha val="80000"/>
                  </a:schemeClr>
                </a:solidFill>
              </a:rPr>
              <a:t>SEM aims at sustainable development;</a:t>
            </a:r>
            <a:endParaRPr lang="it-IT" sz="2000" b="0" i="0" u="none" strike="noStrike" baseline="0" dirty="0">
              <a:solidFill>
                <a:schemeClr val="tx1">
                  <a:alpha val="80000"/>
                </a:schemeClr>
              </a:solidFill>
            </a:endParaRPr>
          </a:p>
          <a:p>
            <a:r>
              <a:rPr lang="en-US" sz="2000" dirty="0">
                <a:solidFill>
                  <a:schemeClr val="tx1">
                    <a:alpha val="80000"/>
                  </a:schemeClr>
                </a:solidFill>
              </a:rPr>
              <a:t>D</a:t>
            </a:r>
            <a:r>
              <a:rPr lang="en-US" sz="2000" b="0" i="0" u="none" strike="noStrike" baseline="0" dirty="0">
                <a:solidFill>
                  <a:schemeClr val="tx1">
                    <a:alpha val="80000"/>
                  </a:schemeClr>
                </a:solidFill>
              </a:rPr>
              <a:t>eveloping suitable standards and protocols</a:t>
            </a:r>
            <a:r>
              <a:rPr lang="it-IT" sz="2000" b="0" i="0" u="none" strike="noStrike" baseline="0" dirty="0">
                <a:solidFill>
                  <a:schemeClr val="tx1">
                    <a:alpha val="80000"/>
                  </a:schemeClr>
                </a:solidFill>
              </a:rPr>
              <a:t>.</a:t>
            </a:r>
            <a:endParaRPr lang="it-IT" sz="2000" dirty="0">
              <a:solidFill>
                <a:schemeClr val="tx1">
                  <a:alpha val="80000"/>
                </a:schemeClr>
              </a:solidFill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0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7971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BE91796-210B-7F90-60F7-687A324903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1383"/>
            <a:ext cx="10515600" cy="1325563"/>
          </a:xfrm>
        </p:spPr>
        <p:txBody>
          <a:bodyPr>
            <a:normAutofit/>
          </a:bodyPr>
          <a:lstStyle/>
          <a:p>
            <a:r>
              <a:rPr lang="it-IT" sz="5400" dirty="0" err="1"/>
              <a:t>Conclusion</a:t>
            </a:r>
            <a:endParaRPr lang="it-IT" sz="5400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A50EB02-5738-A6B6-5D0F-5A69BD063E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87000"/>
            <a:ext cx="10515600" cy="3084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0" i="0" u="none" strike="noStrike" baseline="0" dirty="0">
                <a:solidFill>
                  <a:srgbClr val="000000"/>
                </a:solidFill>
                <a:latin typeface="Calibri (Corpo)"/>
              </a:rPr>
              <a:t>Environmental pollution is a major threat to any country, as it affects health, and the economy and spoils bio-diversity. </a:t>
            </a:r>
          </a:p>
          <a:p>
            <a:pPr marL="0" indent="0">
              <a:buNone/>
            </a:pPr>
            <a:r>
              <a:rPr lang="en-US" sz="2400" b="0" i="0" u="none" strike="noStrike" baseline="0" dirty="0">
                <a:solidFill>
                  <a:srgbClr val="000000"/>
                </a:solidFill>
                <a:latin typeface="Calibri (Corpo)"/>
              </a:rPr>
              <a:t>Several studies have already proven that the environmental conditions in the production area strongly affect the human performance. </a:t>
            </a:r>
          </a:p>
          <a:p>
            <a:pPr marL="0" indent="0">
              <a:buNone/>
            </a:pPr>
            <a:r>
              <a:rPr lang="en-US" sz="2400" b="0" i="0" u="none" strike="noStrike" baseline="0" dirty="0">
                <a:solidFill>
                  <a:srgbClr val="000000"/>
                </a:solidFill>
                <a:latin typeface="Calibri (Corpo)"/>
              </a:rPr>
              <a:t>Combining the necessity to incorporate these conditions to realize further improvements of production, the need for an IoT-based monitoring is crucial. </a:t>
            </a:r>
          </a:p>
        </p:txBody>
      </p:sp>
    </p:spTree>
    <p:extLst>
      <p:ext uri="{BB962C8B-B14F-4D97-AF65-F5344CB8AC3E}">
        <p14:creationId xmlns:p14="http://schemas.microsoft.com/office/powerpoint/2010/main" val="235797341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009AC7F-F189-67E4-AB0E-48C81751C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5400" dirty="0" err="1"/>
              <a:t>References</a:t>
            </a:r>
            <a:endParaRPr lang="it-IT" sz="5400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54B139B-D978-5424-CD88-88847CA62D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19520"/>
            <a:ext cx="10515600" cy="3013661"/>
          </a:xfrm>
        </p:spPr>
        <p:txBody>
          <a:bodyPr>
            <a:normAutofit/>
          </a:bodyPr>
          <a:lstStyle/>
          <a:p>
            <a:r>
              <a:rPr lang="it-IT" sz="2000" dirty="0"/>
              <a:t>Silvia Liberata Ullo; G. R. </a:t>
            </a:r>
            <a:r>
              <a:rPr lang="it-IT" sz="2000" dirty="0" err="1"/>
              <a:t>Sinha</a:t>
            </a:r>
            <a:r>
              <a:rPr lang="it-IT" sz="2000" dirty="0"/>
              <a:t>. </a:t>
            </a:r>
            <a:r>
              <a:rPr lang="en-US" sz="2000" dirty="0"/>
              <a:t>Advances in Smart Environment Monitoring Systems Using IoT and Sensors</a:t>
            </a:r>
            <a:r>
              <a:rPr lang="it-IT" sz="2000" dirty="0"/>
              <a:t>. 31 </a:t>
            </a:r>
            <a:r>
              <a:rPr lang="it-IT" sz="2000" dirty="0" err="1"/>
              <a:t>May</a:t>
            </a:r>
            <a:r>
              <a:rPr lang="it-IT" sz="2000" dirty="0"/>
              <a:t> 2020. </a:t>
            </a:r>
          </a:p>
          <a:p>
            <a:r>
              <a:rPr lang="it-IT" sz="2000" dirty="0" err="1"/>
              <a:t>Ting</a:t>
            </a:r>
            <a:r>
              <a:rPr lang="it-IT" sz="2000" dirty="0"/>
              <a:t> Lu; </a:t>
            </a:r>
            <a:r>
              <a:rPr lang="it-IT" sz="2000" dirty="0" err="1"/>
              <a:t>Xiaolong</a:t>
            </a:r>
            <a:r>
              <a:rPr lang="it-IT" sz="2000" dirty="0"/>
              <a:t> Chen; </a:t>
            </a:r>
            <a:r>
              <a:rPr lang="it-IT" sz="2000" dirty="0" err="1"/>
              <a:t>Wenhao</a:t>
            </a:r>
            <a:r>
              <a:rPr lang="it-IT" sz="2000" dirty="0"/>
              <a:t> Bai. </a:t>
            </a:r>
            <a:r>
              <a:rPr lang="en-US" sz="2000" dirty="0"/>
              <a:t>Research on environmental monitoring and control technology based on intelligent Internet of Things perception</a:t>
            </a:r>
            <a:r>
              <a:rPr lang="it-IT" sz="2000" dirty="0"/>
              <a:t>. 29th November 2019.</a:t>
            </a:r>
          </a:p>
          <a:p>
            <a:r>
              <a:rPr lang="it-IT" sz="2000" dirty="0"/>
              <a:t>Oliver </a:t>
            </a:r>
            <a:r>
              <a:rPr lang="it-IT" sz="2000" dirty="0" err="1"/>
              <a:t>Mörtha</a:t>
            </a:r>
            <a:r>
              <a:rPr lang="it-IT" sz="2000" dirty="0"/>
              <a:t>; Matthias Edera; Lukas </a:t>
            </a:r>
            <a:r>
              <a:rPr lang="it-IT" sz="2000" dirty="0" err="1"/>
              <a:t>Holzeggera</a:t>
            </a:r>
            <a:r>
              <a:rPr lang="it-IT" sz="2000" dirty="0"/>
              <a:t>; Christian </a:t>
            </a:r>
            <a:r>
              <a:rPr lang="it-IT" sz="2000" dirty="0" err="1"/>
              <a:t>Ramsauer</a:t>
            </a:r>
            <a:r>
              <a:rPr lang="it-IT" sz="2000" dirty="0"/>
              <a:t>. </a:t>
            </a:r>
            <a:r>
              <a:rPr lang="en-US" sz="2000" dirty="0"/>
              <a:t>IoT-based monitoring of environmental conditions to improve the production performance. 2020.</a:t>
            </a:r>
          </a:p>
          <a:p>
            <a:r>
              <a:rPr lang="it-IT" sz="2000" dirty="0" err="1"/>
              <a:t>Varsha</a:t>
            </a:r>
            <a:r>
              <a:rPr lang="it-IT" sz="2000" dirty="0"/>
              <a:t> </a:t>
            </a:r>
            <a:r>
              <a:rPr lang="it-IT" sz="2000" dirty="0" err="1"/>
              <a:t>Lakshmikantha</a:t>
            </a:r>
            <a:r>
              <a:rPr lang="it-IT" sz="2000" dirty="0"/>
              <a:t>; </a:t>
            </a:r>
            <a:r>
              <a:rPr lang="it-IT" sz="2000" dirty="0" err="1"/>
              <a:t>Anjitha</a:t>
            </a:r>
            <a:r>
              <a:rPr lang="it-IT" sz="2000" dirty="0"/>
              <a:t> </a:t>
            </a:r>
            <a:r>
              <a:rPr lang="it-IT" sz="2000" dirty="0" err="1"/>
              <a:t>Hiriyannagowda</a:t>
            </a:r>
            <a:r>
              <a:rPr lang="it-IT" sz="2000" dirty="0"/>
              <a:t>; </a:t>
            </a:r>
            <a:r>
              <a:rPr lang="it-IT" sz="2000" dirty="0" err="1"/>
              <a:t>Akshay</a:t>
            </a:r>
            <a:r>
              <a:rPr lang="it-IT" sz="2000" dirty="0"/>
              <a:t> </a:t>
            </a:r>
            <a:r>
              <a:rPr lang="it-IT" sz="2000" dirty="0" err="1"/>
              <a:t>Manjunath</a:t>
            </a:r>
            <a:r>
              <a:rPr lang="it-IT" sz="2000" dirty="0"/>
              <a:t>; Aruna </a:t>
            </a:r>
            <a:r>
              <a:rPr lang="it-IT" sz="2000" dirty="0" err="1"/>
              <a:t>Patted</a:t>
            </a:r>
            <a:r>
              <a:rPr lang="it-IT" sz="2000" dirty="0"/>
              <a:t>; </a:t>
            </a:r>
            <a:r>
              <a:rPr lang="it-IT" sz="2000" dirty="0" err="1"/>
              <a:t>Jagadeesh</a:t>
            </a:r>
            <a:r>
              <a:rPr lang="it-IT" sz="2000" dirty="0"/>
              <a:t> </a:t>
            </a:r>
            <a:r>
              <a:rPr lang="it-IT" sz="2000" dirty="0" err="1"/>
              <a:t>Basavaiah</a:t>
            </a:r>
            <a:r>
              <a:rPr lang="it-IT" sz="2000" dirty="0"/>
              <a:t>; </a:t>
            </a:r>
            <a:r>
              <a:rPr lang="it-IT" sz="2000" dirty="0" err="1"/>
              <a:t>Audre</a:t>
            </a:r>
            <a:r>
              <a:rPr lang="it-IT" sz="2000" dirty="0"/>
              <a:t> Arlene Anthony. </a:t>
            </a:r>
            <a:r>
              <a:rPr lang="en-US" sz="2000" dirty="0"/>
              <a:t>IoT based smart water quality monitoring system. </a:t>
            </a:r>
            <a:r>
              <a:rPr lang="it-IT" sz="2000" dirty="0"/>
              <a:t>12 August 2021.</a:t>
            </a:r>
          </a:p>
        </p:txBody>
      </p:sp>
    </p:spTree>
    <p:extLst>
      <p:ext uri="{BB962C8B-B14F-4D97-AF65-F5344CB8AC3E}">
        <p14:creationId xmlns:p14="http://schemas.microsoft.com/office/powerpoint/2010/main" val="3016919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DB31A65-BABE-5DAB-DD8C-26ED7FAE27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842" y="758514"/>
            <a:ext cx="5393361" cy="1325563"/>
          </a:xfrm>
        </p:spPr>
        <p:txBody>
          <a:bodyPr>
            <a:normAutofit/>
          </a:bodyPr>
          <a:lstStyle/>
          <a:p>
            <a:r>
              <a:rPr lang="it-IT" sz="5400" dirty="0" err="1"/>
              <a:t>Introduction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C8DBD67-36D6-84B0-6F51-8DDE9DEC4B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4842" y="2983315"/>
            <a:ext cx="4380914" cy="891369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it-IT" sz="2400" dirty="0" err="1"/>
              <a:t>Why</a:t>
            </a:r>
            <a:r>
              <a:rPr lang="it-IT" sz="2400" dirty="0"/>
              <a:t> </a:t>
            </a:r>
            <a:r>
              <a:rPr lang="it-IT" sz="2400" dirty="0" err="1"/>
              <a:t>we</a:t>
            </a:r>
            <a:r>
              <a:rPr lang="it-IT" sz="2400" dirty="0"/>
              <a:t> </a:t>
            </a:r>
            <a:r>
              <a:rPr lang="it-IT" sz="2400" dirty="0" err="1"/>
              <a:t>need</a:t>
            </a:r>
            <a:r>
              <a:rPr lang="it-IT" sz="2400" dirty="0"/>
              <a:t> an </a:t>
            </a:r>
            <a:r>
              <a:rPr lang="it-IT" sz="2400" dirty="0" err="1"/>
              <a:t>Environmental</a:t>
            </a:r>
            <a:r>
              <a:rPr lang="it-IT" sz="2400" dirty="0"/>
              <a:t> Monitoring System?</a:t>
            </a:r>
          </a:p>
          <a:p>
            <a:pPr marL="0" indent="0">
              <a:buNone/>
            </a:pPr>
            <a:endParaRPr lang="it-IT" sz="2400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E857513-78FB-4E34-D6DD-44E27718EC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" b="3"/>
          <a:stretch/>
        </p:blipFill>
        <p:spPr bwMode="auto">
          <a:xfrm>
            <a:off x="6374920" y="758514"/>
            <a:ext cx="5122238" cy="5122238"/>
          </a:xfrm>
          <a:custGeom>
            <a:avLst/>
            <a:gdLst/>
            <a:ahLst/>
            <a:cxnLst/>
            <a:rect l="l" t="t" r="r" b="b"/>
            <a:pathLst>
              <a:path w="2663168" h="2663168">
                <a:moveTo>
                  <a:pt x="1331584" y="0"/>
                </a:moveTo>
                <a:cubicBezTo>
                  <a:pt x="2066998" y="0"/>
                  <a:pt x="2663168" y="596170"/>
                  <a:pt x="2663168" y="1331584"/>
                </a:cubicBezTo>
                <a:cubicBezTo>
                  <a:pt x="2663168" y="2066998"/>
                  <a:pt x="2066998" y="2663168"/>
                  <a:pt x="1331584" y="2663168"/>
                </a:cubicBezTo>
                <a:cubicBezTo>
                  <a:pt x="596170" y="2663168"/>
                  <a:pt x="0" y="2066998"/>
                  <a:pt x="0" y="1331584"/>
                </a:cubicBezTo>
                <a:cubicBezTo>
                  <a:pt x="0" y="596170"/>
                  <a:pt x="596170" y="0"/>
                  <a:pt x="1331584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4698857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5" name="Rectangle 2054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DA0B532-5504-E381-5794-B029EB010C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452" b="1"/>
          <a:stretch/>
        </p:blipFill>
        <p:spPr bwMode="auto">
          <a:xfrm>
            <a:off x="2522356" y="10"/>
            <a:ext cx="966964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57" name="Rectangle 2056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89DD89F-AF36-319E-64B8-6A639607E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258" y="336989"/>
            <a:ext cx="3822189" cy="1266728"/>
          </a:xfrm>
        </p:spPr>
        <p:txBody>
          <a:bodyPr>
            <a:normAutofit/>
          </a:bodyPr>
          <a:lstStyle/>
          <a:p>
            <a:r>
              <a:rPr lang="it-IT" sz="5400" dirty="0" err="1"/>
              <a:t>Introduction</a:t>
            </a:r>
            <a:endParaRPr lang="it-IT" sz="4000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3A3D26C-0067-977A-5B91-94B00AEC4A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737" y="1940696"/>
            <a:ext cx="3822189" cy="428411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it-IT" sz="2400" dirty="0"/>
              <a:t>How Environment impact </a:t>
            </a:r>
            <a:r>
              <a:rPr lang="it-IT" sz="2400" dirty="0" err="1"/>
              <a:t>our</a:t>
            </a:r>
            <a:r>
              <a:rPr lang="it-IT" sz="2400" dirty="0"/>
              <a:t> </a:t>
            </a:r>
            <a:r>
              <a:rPr lang="it-IT" sz="2400" dirty="0" err="1"/>
              <a:t>lives</a:t>
            </a:r>
            <a:r>
              <a:rPr lang="it-IT" sz="2400" dirty="0"/>
              <a:t>?</a:t>
            </a:r>
          </a:p>
          <a:p>
            <a:pPr marL="0" indent="0">
              <a:buNone/>
            </a:pPr>
            <a:endParaRPr lang="it-IT" sz="2400" dirty="0"/>
          </a:p>
          <a:p>
            <a:pPr marL="0" indent="0">
              <a:buNone/>
            </a:pPr>
            <a:r>
              <a:rPr lang="en-US" sz="2400" dirty="0"/>
              <a:t>The consequences of the bad quality environment are: </a:t>
            </a:r>
          </a:p>
          <a:p>
            <a:pPr lvl="1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US" dirty="0"/>
              <a:t>Destruction of biodiversity;</a:t>
            </a:r>
          </a:p>
          <a:p>
            <a:pPr lvl="1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US" dirty="0"/>
              <a:t>Scarcity of drinkable water;</a:t>
            </a:r>
          </a:p>
          <a:p>
            <a:pPr lvl="1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US" dirty="0"/>
              <a:t>Diseases;</a:t>
            </a:r>
          </a:p>
          <a:p>
            <a:pPr lvl="1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US" dirty="0"/>
              <a:t>Infant mortality.</a:t>
            </a:r>
            <a:endParaRPr lang="it-IT" dirty="0"/>
          </a:p>
          <a:p>
            <a:endParaRPr lang="it-IT" sz="2400" dirty="0"/>
          </a:p>
        </p:txBody>
      </p:sp>
    </p:spTree>
    <p:extLst>
      <p:ext uri="{BB962C8B-B14F-4D97-AF65-F5344CB8AC3E}">
        <p14:creationId xmlns:p14="http://schemas.microsoft.com/office/powerpoint/2010/main" val="2807588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0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6" dur="2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9" dur="2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A189F15-A2F2-6E9F-C01D-868776284F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220" y="3007286"/>
            <a:ext cx="3571810" cy="815994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6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Background</a:t>
            </a:r>
            <a:endParaRPr lang="en-US" sz="56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2FFDFD09-65A2-992A-7AF9-1D7893F932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54296" y="1241881"/>
            <a:ext cx="7214616" cy="4346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75939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1324986-339C-6D7B-0902-8E3C2B9A25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731520"/>
            <a:ext cx="4368602" cy="959847"/>
          </a:xfrm>
        </p:spPr>
        <p:txBody>
          <a:bodyPr anchor="b">
            <a:normAutofit/>
          </a:bodyPr>
          <a:lstStyle/>
          <a:p>
            <a:r>
              <a:rPr lang="it-IT" sz="5400" dirty="0"/>
              <a:t>Background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B9D076B-A468-DCC7-9687-3BF804F5BF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2586" y="2412456"/>
            <a:ext cx="4243589" cy="2163335"/>
          </a:xfrm>
        </p:spPr>
        <p:txBody>
          <a:bodyPr>
            <a:normAutofit/>
          </a:bodyPr>
          <a:lstStyle/>
          <a:p>
            <a:r>
              <a:rPr lang="it-IT" sz="2400" dirty="0"/>
              <a:t>General IoT </a:t>
            </a:r>
            <a:r>
              <a:rPr lang="it-IT" sz="2400" dirty="0" err="1"/>
              <a:t>architecture</a:t>
            </a:r>
            <a:r>
              <a:rPr lang="it-IT" sz="2400" dirty="0"/>
              <a:t>:</a:t>
            </a:r>
          </a:p>
          <a:p>
            <a:pPr lvl="1"/>
            <a:r>
              <a:rPr lang="it-IT" dirty="0" err="1"/>
              <a:t>Sensors</a:t>
            </a:r>
            <a:r>
              <a:rPr lang="it-IT" dirty="0"/>
              <a:t>;</a:t>
            </a:r>
          </a:p>
          <a:p>
            <a:pPr lvl="1"/>
            <a:r>
              <a:rPr lang="it-IT" dirty="0"/>
              <a:t>Micro-controller;</a:t>
            </a:r>
          </a:p>
          <a:p>
            <a:pPr lvl="1"/>
            <a:r>
              <a:rPr lang="it-IT" dirty="0" err="1"/>
              <a:t>Actuators</a:t>
            </a:r>
            <a:r>
              <a:rPr lang="it-IT" dirty="0"/>
              <a:t>;</a:t>
            </a:r>
          </a:p>
          <a:p>
            <a:pPr lvl="1"/>
            <a:r>
              <a:rPr lang="it-IT" dirty="0"/>
              <a:t>Cloud.</a:t>
            </a:r>
          </a:p>
          <a:p>
            <a:endParaRPr lang="it-IT" sz="2400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16293864-6ED8-8130-A042-D7EE474B962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0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63473491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1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94F7DC2-B3AF-72AF-646E-5A145878D3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2639" y="362275"/>
            <a:ext cx="3902612" cy="1168253"/>
          </a:xfrm>
        </p:spPr>
        <p:txBody>
          <a:bodyPr>
            <a:normAutofit/>
          </a:bodyPr>
          <a:lstStyle/>
          <a:p>
            <a:r>
              <a:rPr lang="it-IT" sz="5400" dirty="0"/>
              <a:t>Background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51B7206-5B01-6547-018E-B7D19200C0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2639" y="2430829"/>
            <a:ext cx="4530543" cy="205705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2400" dirty="0" err="1"/>
              <a:t>Iot</a:t>
            </a:r>
            <a:r>
              <a:rPr lang="it-IT" sz="2400" dirty="0"/>
              <a:t> </a:t>
            </a:r>
            <a:r>
              <a:rPr lang="it-IT" sz="2400" dirty="0" err="1"/>
              <a:t>basic</a:t>
            </a:r>
            <a:r>
              <a:rPr lang="it-IT" sz="2400" dirty="0"/>
              <a:t> </a:t>
            </a:r>
            <a:r>
              <a:rPr lang="it-IT" sz="2400" dirty="0" err="1"/>
              <a:t>architecture</a:t>
            </a:r>
            <a:r>
              <a:rPr lang="it-IT" sz="2400" dirty="0"/>
              <a:t>:</a:t>
            </a:r>
          </a:p>
          <a:p>
            <a:r>
              <a:rPr lang="en-GB" sz="2400" dirty="0"/>
              <a:t>perception layer;</a:t>
            </a:r>
          </a:p>
          <a:p>
            <a:r>
              <a:rPr lang="en-GB" sz="2400" dirty="0"/>
              <a:t>network communication layer;</a:t>
            </a:r>
          </a:p>
          <a:p>
            <a:r>
              <a:rPr lang="en-GB" sz="2400" dirty="0"/>
              <a:t>application layer.</a:t>
            </a:r>
            <a:endParaRPr lang="it-IT" sz="2400" dirty="0"/>
          </a:p>
        </p:txBody>
      </p:sp>
      <p:pic>
        <p:nvPicPr>
          <p:cNvPr id="4" name="Segnaposto contenuto 3">
            <a:extLst>
              <a:ext uri="{FF2B5EF4-FFF2-40B4-BE49-F238E27FC236}">
                <a16:creationId xmlns:a16="http://schemas.microsoft.com/office/drawing/2014/main" id="{BD004A15-1F32-A78E-19CD-8507CA408E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3357" y="946402"/>
            <a:ext cx="5073275" cy="5025912"/>
          </a:xfrm>
          <a:custGeom>
            <a:avLst/>
            <a:gdLst/>
            <a:ahLst/>
            <a:cxnLst/>
            <a:rect l="l" t="t" r="r" b="b"/>
            <a:pathLst>
              <a:path w="4221597" h="4303912">
                <a:moveTo>
                  <a:pt x="126986" y="0"/>
                </a:moveTo>
                <a:lnTo>
                  <a:pt x="4094611" y="0"/>
                </a:lnTo>
                <a:cubicBezTo>
                  <a:pt x="4164743" y="0"/>
                  <a:pt x="4221597" y="56854"/>
                  <a:pt x="4221597" y="126986"/>
                </a:cubicBezTo>
                <a:lnTo>
                  <a:pt x="4221597" y="4176926"/>
                </a:lnTo>
                <a:cubicBezTo>
                  <a:pt x="4221597" y="4247058"/>
                  <a:pt x="4164743" y="4303912"/>
                  <a:pt x="4094611" y="4303912"/>
                </a:cubicBezTo>
                <a:lnTo>
                  <a:pt x="126986" y="4303912"/>
                </a:lnTo>
                <a:cubicBezTo>
                  <a:pt x="56854" y="4303912"/>
                  <a:pt x="0" y="4247058"/>
                  <a:pt x="0" y="4176926"/>
                </a:cubicBezTo>
                <a:lnTo>
                  <a:pt x="0" y="126986"/>
                </a:lnTo>
                <a:cubicBezTo>
                  <a:pt x="0" y="56854"/>
                  <a:pt x="56854" y="0"/>
                  <a:pt x="126986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52017076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FB2489A-444B-D650-861F-29EDED4D97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5936" y="733214"/>
            <a:ext cx="3900398" cy="97249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5400" dirty="0"/>
              <a:t>Background</a:t>
            </a:r>
            <a:endParaRPr lang="en-US" sz="3200" dirty="0"/>
          </a:p>
        </p:txBody>
      </p:sp>
      <p:sp>
        <p:nvSpPr>
          <p:cNvPr id="53" name="Segnaposto contenuto 17">
            <a:extLst>
              <a:ext uri="{FF2B5EF4-FFF2-40B4-BE49-F238E27FC236}">
                <a16:creationId xmlns:a16="http://schemas.microsoft.com/office/drawing/2014/main" id="{E99DE16F-078B-982F-7819-3226BC308B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5936" y="1705707"/>
            <a:ext cx="4198095" cy="3446584"/>
          </a:xfrm>
        </p:spPr>
        <p:txBody>
          <a:bodyPr vert="horz" lIns="91440" tIns="45720" rIns="91440" bIns="45720" rtlCol="0">
            <a:noAutofit/>
          </a:bodyPr>
          <a:lstStyle/>
          <a:p>
            <a:pPr marL="0" indent="0">
              <a:spcAft>
                <a:spcPts val="600"/>
              </a:spcAft>
              <a:buNone/>
            </a:pPr>
            <a:endParaRPr lang="en-US" sz="2400" b="0" i="0" u="none" strike="noStrike" baseline="0" dirty="0"/>
          </a:p>
          <a:p>
            <a:pPr marL="0" indent="0">
              <a:spcAft>
                <a:spcPts val="600"/>
              </a:spcAft>
              <a:buNone/>
            </a:pPr>
            <a:r>
              <a:rPr lang="en-US" sz="2400" b="0" i="0" u="none" strike="noStrike" baseline="0" dirty="0" err="1"/>
              <a:t>Iot</a:t>
            </a:r>
            <a:r>
              <a:rPr lang="en-US" sz="2400" b="0" i="0" u="none" strike="noStrike" baseline="0" dirty="0"/>
              <a:t> Basic architecture:</a:t>
            </a:r>
          </a:p>
          <a:p>
            <a:pPr marL="285750">
              <a:spcAft>
                <a:spcPts val="600"/>
              </a:spcAft>
            </a:pPr>
            <a:r>
              <a:rPr lang="en-US" sz="2400" b="0" i="0" u="none" strike="noStrike" baseline="0" dirty="0"/>
              <a:t>Measuring nodes: Micro controllers with sensors; </a:t>
            </a:r>
          </a:p>
          <a:p>
            <a:pPr marL="285750">
              <a:spcAft>
                <a:spcPts val="600"/>
              </a:spcAft>
            </a:pPr>
            <a:r>
              <a:rPr lang="en-US" sz="2400" b="0" i="0" u="none" strike="noStrike" baseline="0" dirty="0"/>
              <a:t>Message Broker: MQTT;</a:t>
            </a:r>
          </a:p>
          <a:p>
            <a:pPr marL="285750">
              <a:spcAft>
                <a:spcPts val="600"/>
              </a:spcAft>
            </a:pPr>
            <a:r>
              <a:rPr lang="en-US" sz="2400" b="0" i="0" u="none" strike="noStrike" baseline="0" dirty="0"/>
              <a:t>Data Storage and Visualization.</a:t>
            </a:r>
          </a:p>
          <a:p>
            <a:pPr>
              <a:spcAft>
                <a:spcPts val="600"/>
              </a:spcAft>
            </a:pPr>
            <a:endParaRPr lang="en-US" sz="2400" dirty="0"/>
          </a:p>
        </p:txBody>
      </p:sp>
      <p:pic>
        <p:nvPicPr>
          <p:cNvPr id="20" name="Immagine 19">
            <a:extLst>
              <a:ext uri="{FF2B5EF4-FFF2-40B4-BE49-F238E27FC236}">
                <a16:creationId xmlns:a16="http://schemas.microsoft.com/office/drawing/2014/main" id="{B98235CC-D14D-1EFF-ECB4-DEBC77D6CC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0402" y="2647348"/>
            <a:ext cx="6253212" cy="1563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77649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5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5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981D0A9-E8B6-89F2-C8D3-0C0D419886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128" y="643916"/>
            <a:ext cx="3673778" cy="5583148"/>
          </a:xfrm>
        </p:spPr>
        <p:txBody>
          <a:bodyPr anchor="ctr">
            <a:normAutofit/>
          </a:bodyPr>
          <a:lstStyle/>
          <a:p>
            <a:r>
              <a:rPr lang="it-IT" sz="5400" dirty="0" err="1"/>
              <a:t>Existing</a:t>
            </a:r>
            <a:r>
              <a:rPr lang="it-IT" sz="5400" dirty="0"/>
              <a:t> Architecture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E22CDF2-6ED3-E52B-59A8-40D138C97D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6" y="4798577"/>
            <a:ext cx="6894576" cy="1428487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400" b="0" i="0" u="none" strike="noStrike" baseline="0" dirty="0">
                <a:latin typeface="Calibri (Corpo)"/>
              </a:rPr>
              <a:t>Smart environment monitoring system highlighting water contaminations and its monitoring using the cloud connecting internet of things (IoTs) and sensors.</a:t>
            </a:r>
            <a:endParaRPr lang="it-IT" sz="2400" dirty="0">
              <a:latin typeface="Calibri (Corpo)"/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F46FF5F2-AF63-1A1E-9D23-26A7B06854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630936"/>
            <a:ext cx="6689969" cy="3913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57636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E4E600D-6927-296F-7BF6-64BA09FFD0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396044"/>
            <a:ext cx="4818888" cy="1481328"/>
          </a:xfrm>
        </p:spPr>
        <p:txBody>
          <a:bodyPr anchor="b">
            <a:noAutofit/>
          </a:bodyPr>
          <a:lstStyle/>
          <a:p>
            <a:r>
              <a:rPr lang="it-IT" sz="5400" dirty="0" err="1"/>
              <a:t>Existing</a:t>
            </a:r>
            <a:r>
              <a:rPr lang="it-IT" sz="5400" dirty="0"/>
              <a:t> Architecture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1DC46F9-B328-923F-D6E9-6FF0050CE5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35230"/>
            <a:ext cx="4818888" cy="1587539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GB" sz="2200" dirty="0"/>
              <a:t>Usually IoT Environmental monitoring systems follow this kind of schema, especially </a:t>
            </a:r>
            <a:r>
              <a:rPr lang="en-GB" sz="2200" b="1" dirty="0"/>
              <a:t>IoT-based Smart Water Quality Monitoring Systems</a:t>
            </a:r>
            <a:r>
              <a:rPr lang="en-GB" sz="2200" dirty="0"/>
              <a:t>.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2C2E67AE-025B-DB74-E64B-817E50EA14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7424" y="396044"/>
            <a:ext cx="5079610" cy="5864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8950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310</TotalTime>
  <Words>431</Words>
  <Application>Microsoft Office PowerPoint</Application>
  <PresentationFormat>Widescreen</PresentationFormat>
  <Paragraphs>66</Paragraphs>
  <Slides>14</Slides>
  <Notes>1</Notes>
  <HiddenSlides>0</HiddenSlides>
  <MMClips>1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(Corpo)</vt:lpstr>
      <vt:lpstr>Calibri Light</vt:lpstr>
      <vt:lpstr>Tema di Office</vt:lpstr>
      <vt:lpstr>Environmental Monitoring Systems Using IoT</vt:lpstr>
      <vt:lpstr>Introduction</vt:lpstr>
      <vt:lpstr>Introduction</vt:lpstr>
      <vt:lpstr>Background</vt:lpstr>
      <vt:lpstr>Background</vt:lpstr>
      <vt:lpstr>Background</vt:lpstr>
      <vt:lpstr>Background</vt:lpstr>
      <vt:lpstr>Existing Architecture</vt:lpstr>
      <vt:lpstr>Existing Architecture</vt:lpstr>
      <vt:lpstr>Observations</vt:lpstr>
      <vt:lpstr>Problems</vt:lpstr>
      <vt:lpstr>Solutions</vt:lpstr>
      <vt:lpstr>Conclusion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Environmental Monitoring Systems Using IoT </dc:title>
  <dc:creator>Giordano Tinella</dc:creator>
  <cp:lastModifiedBy>Martina Nolletti</cp:lastModifiedBy>
  <cp:revision>10</cp:revision>
  <dcterms:created xsi:type="dcterms:W3CDTF">2022-10-24T09:02:20Z</dcterms:created>
  <dcterms:modified xsi:type="dcterms:W3CDTF">2022-11-05T14:29:53Z</dcterms:modified>
</cp:coreProperties>
</file>